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3" r:id="rId3"/>
    <p:sldId id="269" r:id="rId4"/>
    <p:sldId id="264" r:id="rId5"/>
    <p:sldId id="270" r:id="rId6"/>
    <p:sldId id="271" r:id="rId7"/>
    <p:sldId id="272" r:id="rId8"/>
    <p:sldId id="273"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094"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DE6E6-B824-4370-9C63-786103F0DF39}" type="datetimeFigureOut">
              <a:rPr lang="en-US" smtClean="0"/>
              <a:pPr/>
              <a:t>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69D777-2905-44EB-9942-71C20B879A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53BEB2-EBAD-4B23-897E-48087D99AB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3BEB2-EBAD-4B23-897E-48087D99AB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3BEB2-EBAD-4B23-897E-48087D99AB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3BEB2-EBAD-4B23-897E-48087D99AB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53BEB2-EBAD-4B23-897E-48087D99AB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53BEB2-EBAD-4B23-897E-48087D99AB3C}"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53BEB2-EBAD-4B23-897E-48087D99AB3C}" type="datetimeFigureOut">
              <a:rPr lang="en-US" smtClean="0"/>
              <a:pPr/>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53BEB2-EBAD-4B23-897E-48087D99AB3C}" type="datetimeFigureOut">
              <a:rPr lang="en-US" smtClean="0"/>
              <a:pPr/>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53BEB2-EBAD-4B23-897E-48087D99AB3C}" type="datetimeFigureOut">
              <a:rPr lang="en-US" smtClean="0"/>
              <a:pPr/>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53BEB2-EBAD-4B23-897E-48087D99AB3C}"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53BEB2-EBAD-4B23-897E-48087D99AB3C}"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B4BA6-E4D5-4290-A63D-61F252635B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3BEB2-EBAD-4B23-897E-48087D99AB3C}" type="datetimeFigureOut">
              <a:rPr lang="en-US" smtClean="0"/>
              <a:pPr/>
              <a:t>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B4BA6-E4D5-4290-A63D-61F252635B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599"/>
            <a:ext cx="7772400" cy="1981201"/>
          </a:xfrm>
        </p:spPr>
        <p:txBody>
          <a:bodyPr>
            <a:normAutofit fontScale="90000"/>
          </a:bodyPr>
          <a:lstStyle/>
          <a:p>
            <a:r>
              <a:rPr lang="en-US" dirty="0" smtClean="0">
                <a:solidFill>
                  <a:schemeClr val="accent2">
                    <a:lumMod val="50000"/>
                  </a:schemeClr>
                </a:solidFill>
                <a:latin typeface="Aharoni" pitchFamily="2" charset="-79"/>
                <a:cs typeface="Aharoni" pitchFamily="2" charset="-79"/>
              </a:rPr>
              <a:t>Mec-Tric Control Company</a:t>
            </a:r>
            <a:br>
              <a:rPr lang="en-US" dirty="0" smtClean="0">
                <a:solidFill>
                  <a:schemeClr val="accent2">
                    <a:lumMod val="50000"/>
                  </a:schemeClr>
                </a:solidFill>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sz="3600" dirty="0" smtClean="0">
                <a:latin typeface="Aharoni" pitchFamily="2" charset="-79"/>
                <a:cs typeface="Aharoni" pitchFamily="2" charset="-79"/>
              </a:rPr>
              <a:t>In Field Valve Testing on SRV’s with on process line AVK pressure device.</a:t>
            </a:r>
            <a:r>
              <a:rPr lang="en-US" dirty="0" smtClean="0">
                <a:latin typeface="Aharoni" pitchFamily="2" charset="-79"/>
                <a:cs typeface="Aharoni" pitchFamily="2" charset="-79"/>
              </a:rPr>
              <a:t/>
            </a:r>
            <a:br>
              <a:rPr lang="en-US" dirty="0" smtClean="0">
                <a:latin typeface="Aharoni" pitchFamily="2" charset="-79"/>
                <a:cs typeface="Aharoni" pitchFamily="2" charset="-79"/>
              </a:rPr>
            </a:br>
            <a:endParaRPr lang="en-US" dirty="0">
              <a:solidFill>
                <a:schemeClr val="tx2">
                  <a:lumMod val="75000"/>
                </a:schemeClr>
              </a:solidFill>
              <a:latin typeface="Aharoni" pitchFamily="2" charset="-79"/>
              <a:cs typeface="Aharoni" pitchFamily="2" charset="-79"/>
            </a:endParaRPr>
          </a:p>
        </p:txBody>
      </p:sp>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pic>
        <p:nvPicPr>
          <p:cNvPr id="3" name="Picture 2" descr="C:\Website Mec-tric\Repair and services_safety relief repair pic\IM000637.JPG"/>
          <p:cNvPicPr>
            <a:picLocks noChangeAspect="1" noChangeArrowheads="1"/>
          </p:cNvPicPr>
          <p:nvPr/>
        </p:nvPicPr>
        <p:blipFill>
          <a:blip r:embed="rId2" cstate="print"/>
          <a:srcRect l="32188" t="15000" r="38750" b="36250"/>
          <a:stretch>
            <a:fillRect/>
          </a:stretch>
        </p:blipFill>
        <p:spPr bwMode="auto">
          <a:xfrm>
            <a:off x="3429000" y="3581400"/>
            <a:ext cx="2362200" cy="2971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304800" y="1752600"/>
            <a:ext cx="8458200" cy="369332"/>
          </a:xfrm>
          <a:prstGeom prst="rect">
            <a:avLst/>
          </a:prstGeom>
          <a:noFill/>
        </p:spPr>
        <p:txBody>
          <a:bodyPr wrap="square" rtlCol="0">
            <a:spAutoFit/>
          </a:bodyPr>
          <a:lstStyle/>
          <a:p>
            <a:r>
              <a:rPr lang="en-US" b="1" dirty="0" smtClean="0"/>
              <a:t>National Board Inspection Code  SRV Testing and SRV lift devices – 4.5.3  (2013)</a:t>
            </a:r>
            <a:endParaRPr lang="en-US" b="1" dirty="0"/>
          </a:p>
        </p:txBody>
      </p:sp>
      <p:sp>
        <p:nvSpPr>
          <p:cNvPr id="12" name="TextBox 11"/>
          <p:cNvSpPr txBox="1"/>
          <p:nvPr/>
        </p:nvSpPr>
        <p:spPr>
          <a:xfrm>
            <a:off x="609600" y="2362200"/>
            <a:ext cx="8229600" cy="4247317"/>
          </a:xfrm>
          <a:prstGeom prst="rect">
            <a:avLst/>
          </a:prstGeom>
          <a:noFill/>
        </p:spPr>
        <p:txBody>
          <a:bodyPr wrap="square" rtlCol="0">
            <a:spAutoFit/>
          </a:bodyPr>
          <a:lstStyle/>
          <a:p>
            <a:pPr>
              <a:buFont typeface="Arial" pitchFamily="34" charset="0"/>
              <a:buChar char="•"/>
            </a:pPr>
            <a:r>
              <a:rPr lang="en-US" b="1" dirty="0" smtClean="0"/>
              <a:t>  4.5.3 LIFT ASSIST TESTING</a:t>
            </a:r>
          </a:p>
          <a:p>
            <a:pPr marL="342900" indent="-342900">
              <a:buAutoNum type="alphaLcParenR"/>
            </a:pPr>
            <a:r>
              <a:rPr lang="en-US" dirty="0" smtClean="0"/>
              <a:t>A device may be used to apply an auxiliary lifting load on the spring of a repaired </a:t>
            </a:r>
          </a:p>
          <a:p>
            <a:pPr marL="342900" indent="-342900"/>
            <a:r>
              <a:rPr lang="en-US" dirty="0" smtClean="0"/>
              <a:t>       valve to establish the set pressure in lieu of the tests required in NBIC Part 3, 4.5.1a) when such testing at full pressure:</a:t>
            </a:r>
          </a:p>
          <a:p>
            <a:r>
              <a:rPr lang="en-US" dirty="0" smtClean="0"/>
              <a:t>       1) may cause damage to the valve being tested; or</a:t>
            </a:r>
          </a:p>
          <a:p>
            <a:r>
              <a:rPr lang="en-US" dirty="0" smtClean="0"/>
              <a:t>       2) is impractical when system design considerations preclude testing at full    </a:t>
            </a:r>
          </a:p>
          <a:p>
            <a:r>
              <a:rPr lang="en-US" dirty="0" smtClean="0"/>
              <a:t>       pressure.</a:t>
            </a:r>
          </a:p>
          <a:p>
            <a:pPr marL="342900" indent="-342900">
              <a:buAutoNum type="alphaLcParenR" startAt="2"/>
            </a:pPr>
            <a:r>
              <a:rPr lang="en-US" dirty="0" smtClean="0"/>
              <a:t>While actual valve </a:t>
            </a:r>
            <a:r>
              <a:rPr lang="en-US" dirty="0" err="1" smtClean="0"/>
              <a:t>blowdown</a:t>
            </a:r>
            <a:r>
              <a:rPr lang="en-US" dirty="0" smtClean="0"/>
              <a:t> and valve performance characteristics cannot be</a:t>
            </a:r>
          </a:p>
          <a:p>
            <a:pPr marL="342900" indent="-342900"/>
            <a:r>
              <a:rPr lang="en-US" dirty="0" smtClean="0"/>
              <a:t>       verified, valve set pressure may be determined to an acceptable degree of accuracy using this testing technique provided , as a minimum, that:</a:t>
            </a:r>
          </a:p>
          <a:p>
            <a:r>
              <a:rPr lang="en-US" dirty="0" smtClean="0"/>
              <a:t>      1) equipment utilized is calibrated as required in the quality system; including, but</a:t>
            </a:r>
          </a:p>
          <a:p>
            <a:r>
              <a:rPr lang="en-US" dirty="0" smtClean="0"/>
              <a:t>      not limited to:</a:t>
            </a:r>
          </a:p>
          <a:p>
            <a:r>
              <a:rPr lang="en-US" dirty="0" smtClean="0"/>
              <a:t>            a. System pressure measurement equipment;</a:t>
            </a:r>
          </a:p>
          <a:p>
            <a:r>
              <a:rPr lang="en-US" dirty="0" smtClean="0"/>
              <a:t>            b. Lifting force measurement equipment : and</a:t>
            </a:r>
          </a:p>
          <a:p>
            <a:r>
              <a:rPr lang="en-US" dirty="0" smtClean="0"/>
              <a:t>            c. Other measuring elements required by the device manufacturer.</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304800" y="1752600"/>
            <a:ext cx="8458200" cy="369332"/>
          </a:xfrm>
          <a:prstGeom prst="rect">
            <a:avLst/>
          </a:prstGeom>
          <a:noFill/>
        </p:spPr>
        <p:txBody>
          <a:bodyPr wrap="square" rtlCol="0">
            <a:spAutoFit/>
          </a:bodyPr>
          <a:lstStyle/>
          <a:p>
            <a:r>
              <a:rPr lang="en-US" b="1" dirty="0" smtClean="0"/>
              <a:t>National Board Inspection Code  SRV Testing and SRV lift devices – 4.5.3  continued</a:t>
            </a:r>
            <a:endParaRPr lang="en-US" b="1" dirty="0"/>
          </a:p>
        </p:txBody>
      </p:sp>
      <p:sp>
        <p:nvSpPr>
          <p:cNvPr id="12" name="TextBox 11"/>
          <p:cNvSpPr txBox="1"/>
          <p:nvPr/>
        </p:nvSpPr>
        <p:spPr>
          <a:xfrm>
            <a:off x="609600" y="2362200"/>
            <a:ext cx="8229600" cy="4801314"/>
          </a:xfrm>
          <a:prstGeom prst="rect">
            <a:avLst/>
          </a:prstGeom>
          <a:noFill/>
        </p:spPr>
        <p:txBody>
          <a:bodyPr wrap="square" rtlCol="0">
            <a:spAutoFit/>
          </a:bodyPr>
          <a:lstStyle/>
          <a:p>
            <a:pPr>
              <a:buFont typeface="Arial" pitchFamily="34" charset="0"/>
              <a:buChar char="•"/>
            </a:pPr>
            <a:r>
              <a:rPr lang="en-US" b="1" dirty="0" smtClean="0"/>
              <a:t>  4.5.3 LIFT ASSIST TESTING (continued)</a:t>
            </a:r>
          </a:p>
          <a:p>
            <a:r>
              <a:rPr lang="en-US" dirty="0" smtClean="0"/>
              <a:t>      2) the device and test procedures that have proved to give accurate results are    </a:t>
            </a:r>
          </a:p>
          <a:p>
            <a:r>
              <a:rPr lang="en-US" dirty="0" smtClean="0"/>
              <a:t>      used and followed;</a:t>
            </a:r>
          </a:p>
          <a:p>
            <a:r>
              <a:rPr lang="en-US" dirty="0" smtClean="0"/>
              <a:t>       3) a static inlet pressure is applied with the test medium specified in NBIC Part 3,</a:t>
            </a:r>
          </a:p>
          <a:p>
            <a:r>
              <a:rPr lang="en-US" dirty="0" smtClean="0"/>
              <a:t>      4.5.1 ; and </a:t>
            </a:r>
          </a:p>
          <a:p>
            <a:r>
              <a:rPr lang="en-US" dirty="0" smtClean="0"/>
              <a:t>      4) adjustments are made in accordance with the valve manufacturer's      </a:t>
            </a:r>
          </a:p>
          <a:p>
            <a:r>
              <a:rPr lang="en-US" dirty="0" smtClean="0"/>
              <a:t>      recommendations to ensure proper lift and </a:t>
            </a:r>
            <a:r>
              <a:rPr lang="en-US" dirty="0" err="1" smtClean="0"/>
              <a:t>blowdown</a:t>
            </a:r>
            <a:r>
              <a:rPr lang="en-US" dirty="0" smtClean="0"/>
              <a:t>.</a:t>
            </a:r>
          </a:p>
          <a:p>
            <a:r>
              <a:rPr lang="en-US" dirty="0" smtClean="0"/>
              <a:t>c) Prior to use, all lift assist devices shall be qualified by the certificate holder to    </a:t>
            </a:r>
          </a:p>
          <a:p>
            <a:r>
              <a:rPr lang="en-US" dirty="0" smtClean="0"/>
              <a:t>     ensure that the equipment A13 and testing procedures will provide accurate results</a:t>
            </a:r>
          </a:p>
          <a:p>
            <a:r>
              <a:rPr lang="en-US" dirty="0" smtClean="0"/>
              <a:t>     when used within the ranges established for that equipment used for verification </a:t>
            </a:r>
          </a:p>
          <a:p>
            <a:r>
              <a:rPr lang="en-US" dirty="0" smtClean="0"/>
              <a:t>     testing as specified in the quality system or comparisons to field performance.</a:t>
            </a:r>
          </a:p>
          <a:p>
            <a:r>
              <a:rPr lang="en-US" dirty="0" smtClean="0"/>
              <a:t>     This qualification shall be documented and provisions made to retain such     </a:t>
            </a:r>
          </a:p>
          <a:p>
            <a:r>
              <a:rPr lang="en-US" dirty="0" smtClean="0"/>
              <a:t>     documentation for a period of at least five years after the lift device is retired.   </a:t>
            </a:r>
          </a:p>
          <a:p>
            <a:r>
              <a:rPr lang="en-US" dirty="0" smtClean="0"/>
              <a:t>     Documentation of this qualification shall include but not be limited to;</a:t>
            </a:r>
          </a:p>
          <a:p>
            <a:endParaRPr lang="en-US" dirty="0" smtClean="0"/>
          </a:p>
          <a:p>
            <a:endParaRPr lang="en-US" dirty="0" smtClean="0"/>
          </a:p>
          <a:p>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304800" y="1752600"/>
            <a:ext cx="8458200" cy="369332"/>
          </a:xfrm>
          <a:prstGeom prst="rect">
            <a:avLst/>
          </a:prstGeom>
          <a:noFill/>
        </p:spPr>
        <p:txBody>
          <a:bodyPr wrap="square" rtlCol="0">
            <a:spAutoFit/>
          </a:bodyPr>
          <a:lstStyle/>
          <a:p>
            <a:r>
              <a:rPr lang="en-US" b="1" dirty="0" smtClean="0"/>
              <a:t>National Board Inspection Code  SRV Testing and SRV lift devices – 4.5.3  continued</a:t>
            </a:r>
            <a:endParaRPr lang="en-US" b="1" dirty="0"/>
          </a:p>
        </p:txBody>
      </p:sp>
      <p:sp>
        <p:nvSpPr>
          <p:cNvPr id="12" name="TextBox 11"/>
          <p:cNvSpPr txBox="1"/>
          <p:nvPr/>
        </p:nvSpPr>
        <p:spPr>
          <a:xfrm>
            <a:off x="609600" y="2362200"/>
            <a:ext cx="8229600" cy="4801314"/>
          </a:xfrm>
          <a:prstGeom prst="rect">
            <a:avLst/>
          </a:prstGeom>
          <a:noFill/>
        </p:spPr>
        <p:txBody>
          <a:bodyPr wrap="square" rtlCol="0">
            <a:spAutoFit/>
          </a:bodyPr>
          <a:lstStyle/>
          <a:p>
            <a:pPr>
              <a:buFont typeface="Arial" pitchFamily="34" charset="0"/>
              <a:buChar char="•"/>
            </a:pPr>
            <a:r>
              <a:rPr lang="en-US" b="1" dirty="0" smtClean="0"/>
              <a:t>  4.5.3 LIFT ASSIST TESTING (continued)</a:t>
            </a:r>
          </a:p>
          <a:p>
            <a:endParaRPr lang="en-US" b="1" dirty="0" smtClean="0"/>
          </a:p>
          <a:p>
            <a:pPr marL="800100" lvl="1" indent="-342900">
              <a:buAutoNum type="arabicParenR"/>
            </a:pPr>
            <a:r>
              <a:rPr lang="en-US" dirty="0" smtClean="0"/>
              <a:t>A description of the lift assist device including model number, </a:t>
            </a:r>
            <a:r>
              <a:rPr lang="en-US" dirty="0" err="1" smtClean="0"/>
              <a:t>seria</a:t>
            </a:r>
            <a:r>
              <a:rPr lang="en-US" dirty="0" smtClean="0"/>
              <a:t> l number and manufacturer</a:t>
            </a:r>
          </a:p>
          <a:p>
            <a:pPr lvl="1"/>
            <a:r>
              <a:rPr lang="en-US" dirty="0" smtClean="0"/>
              <a:t>2) Size and pressure ranges of valves to be tested with the lift assist device and the test </a:t>
            </a:r>
            <a:r>
              <a:rPr lang="en-US" dirty="0" err="1" smtClean="0"/>
              <a:t>fIuid</a:t>
            </a:r>
            <a:r>
              <a:rPr lang="en-US" dirty="0" smtClean="0"/>
              <a:t> to be used. Note; Maximum set pressure is determined by available lift force and system pressure.</a:t>
            </a:r>
          </a:p>
          <a:p>
            <a:pPr lvl="1"/>
            <a:r>
              <a:rPr lang="en-US" dirty="0" smtClean="0"/>
              <a:t>3) Accuracy of pressure measuring equipment;</a:t>
            </a:r>
          </a:p>
          <a:p>
            <a:pPr lvl="1"/>
            <a:r>
              <a:rPr lang="en-US" dirty="0" smtClean="0"/>
              <a:t>4) Method of qualifying.</a:t>
            </a:r>
          </a:p>
          <a:p>
            <a:endParaRPr lang="en-US" dirty="0" smtClean="0"/>
          </a:p>
          <a:p>
            <a:r>
              <a:rPr lang="en-US" dirty="0" smtClean="0"/>
              <a:t>d) After initial qualification of the device the device shall be re-qualified if:</a:t>
            </a:r>
          </a:p>
          <a:p>
            <a:pPr marL="800100" lvl="1" indent="-342900">
              <a:buAutoNum type="arabicParenR"/>
            </a:pPr>
            <a:r>
              <a:rPr lang="en-US" dirty="0" smtClean="0"/>
              <a:t>Modifications or repairs to the device are made Which would affect test results</a:t>
            </a:r>
          </a:p>
          <a:p>
            <a:pPr lvl="1"/>
            <a:r>
              <a:rPr lang="en-US" dirty="0" smtClean="0"/>
              <a:t>2) The manufacturer issues a mandatory recall or modification to the device which will affect</a:t>
            </a:r>
            <a:r>
              <a:rPr lang="en-US" i="1" dirty="0" smtClean="0"/>
              <a:t> </a:t>
            </a:r>
            <a:r>
              <a:rPr lang="en-US" dirty="0" smtClean="0"/>
              <a:t>test results.</a:t>
            </a:r>
          </a:p>
          <a:p>
            <a:endParaRPr lang="en-US" dirty="0" smtClean="0"/>
          </a:p>
          <a:p>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838200" y="1981200"/>
            <a:ext cx="7239000" cy="646331"/>
          </a:xfrm>
          <a:prstGeom prst="rect">
            <a:avLst/>
          </a:prstGeom>
          <a:noFill/>
        </p:spPr>
        <p:txBody>
          <a:bodyPr wrap="square" rtlCol="0">
            <a:spAutoFit/>
          </a:bodyPr>
          <a:lstStyle/>
          <a:p>
            <a:pPr>
              <a:buFont typeface="Arial" pitchFamily="34" charset="0"/>
              <a:buChar char="•"/>
            </a:pPr>
            <a:r>
              <a:rPr lang="en-US" b="1" dirty="0" smtClean="0"/>
              <a:t>  Mec-Tric Control Company offers a lift assist device that allows for the testing of safety relief valves while still in line, and operational. </a:t>
            </a:r>
            <a:endParaRPr lang="en-US" b="1" dirty="0"/>
          </a:p>
        </p:txBody>
      </p:sp>
      <p:sp>
        <p:nvSpPr>
          <p:cNvPr id="12" name="TextBox 11"/>
          <p:cNvSpPr txBox="1"/>
          <p:nvPr/>
        </p:nvSpPr>
        <p:spPr>
          <a:xfrm>
            <a:off x="838200" y="2667000"/>
            <a:ext cx="7543800" cy="646331"/>
          </a:xfrm>
          <a:prstGeom prst="rect">
            <a:avLst/>
          </a:prstGeom>
          <a:noFill/>
        </p:spPr>
        <p:txBody>
          <a:bodyPr wrap="square" rtlCol="0">
            <a:spAutoFit/>
          </a:bodyPr>
          <a:lstStyle/>
          <a:p>
            <a:pPr>
              <a:buFont typeface="Arial" pitchFamily="34" charset="0"/>
              <a:buChar char="•"/>
            </a:pPr>
            <a:r>
              <a:rPr lang="en-US" b="1" dirty="0" smtClean="0"/>
              <a:t>  The AVK is an electro-hydraulic computerized testing unit that when connected to the valve records the pressure at which the valve lifts. </a:t>
            </a:r>
            <a:endParaRPr lang="en-US" b="1" dirty="0"/>
          </a:p>
        </p:txBody>
      </p:sp>
      <p:sp>
        <p:nvSpPr>
          <p:cNvPr id="13" name="Rectangle 12"/>
          <p:cNvSpPr/>
          <p:nvPr/>
        </p:nvSpPr>
        <p:spPr>
          <a:xfrm>
            <a:off x="838200" y="3429000"/>
            <a:ext cx="7467600" cy="923330"/>
          </a:xfrm>
          <a:prstGeom prst="rect">
            <a:avLst/>
          </a:prstGeom>
        </p:spPr>
        <p:txBody>
          <a:bodyPr wrap="square">
            <a:spAutoFit/>
          </a:bodyPr>
          <a:lstStyle/>
          <a:p>
            <a:pPr>
              <a:buFont typeface="Arial" pitchFamily="34" charset="0"/>
              <a:buChar char="•"/>
            </a:pPr>
            <a:r>
              <a:rPr lang="en-US" b="1" dirty="0" smtClean="0"/>
              <a:t>  The AVK connects to the stem of the safety valve and measures the vertical forces exerted by the spring and load train of the valve. </a:t>
            </a:r>
            <a:r>
              <a:rPr lang="en-US" dirty="0" smtClean="0"/>
              <a:t/>
            </a:r>
            <a:br>
              <a:rPr lang="en-US" dirty="0" smtClean="0"/>
            </a:br>
            <a:endParaRPr lang="en-US" dirty="0"/>
          </a:p>
        </p:txBody>
      </p:sp>
      <p:sp>
        <p:nvSpPr>
          <p:cNvPr id="14" name="Rectangle 13"/>
          <p:cNvSpPr/>
          <p:nvPr/>
        </p:nvSpPr>
        <p:spPr>
          <a:xfrm>
            <a:off x="838200" y="4191000"/>
            <a:ext cx="7315200" cy="646331"/>
          </a:xfrm>
          <a:prstGeom prst="rect">
            <a:avLst/>
          </a:prstGeom>
        </p:spPr>
        <p:txBody>
          <a:bodyPr wrap="square">
            <a:spAutoFit/>
          </a:bodyPr>
          <a:lstStyle/>
          <a:p>
            <a:pPr>
              <a:buFont typeface="Arial" pitchFamily="34" charset="0"/>
              <a:buChar char="•"/>
            </a:pPr>
            <a:r>
              <a:rPr lang="en-US" b="1" dirty="0" smtClean="0"/>
              <a:t>  Tests are preformed while your system is under pressure, therefore no loss of production is incurred due to removing safety relief valves. </a:t>
            </a:r>
            <a:endParaRPr lang="en-US" b="1" dirty="0"/>
          </a:p>
        </p:txBody>
      </p:sp>
      <p:sp>
        <p:nvSpPr>
          <p:cNvPr id="15" name="Rectangle 14"/>
          <p:cNvSpPr/>
          <p:nvPr/>
        </p:nvSpPr>
        <p:spPr>
          <a:xfrm>
            <a:off x="838200" y="4953000"/>
            <a:ext cx="7086600" cy="646331"/>
          </a:xfrm>
          <a:prstGeom prst="rect">
            <a:avLst/>
          </a:prstGeom>
        </p:spPr>
        <p:txBody>
          <a:bodyPr wrap="square">
            <a:spAutoFit/>
          </a:bodyPr>
          <a:lstStyle/>
          <a:p>
            <a:pPr>
              <a:buFont typeface="Arial" pitchFamily="34" charset="0"/>
              <a:buChar char="•"/>
            </a:pPr>
            <a:r>
              <a:rPr lang="en-US" b="1" dirty="0" smtClean="0"/>
              <a:t> Test  documentation provided to end user will satisfy ASME &amp;  Insurance inspectors. </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p:nvPr/>
        </p:nvSpPr>
        <p:spPr>
          <a:xfrm>
            <a:off x="990600" y="1981201"/>
            <a:ext cx="7086600" cy="1200329"/>
          </a:xfrm>
          <a:prstGeom prst="rect">
            <a:avLst/>
          </a:prstGeom>
        </p:spPr>
        <p:txBody>
          <a:bodyPr wrap="square">
            <a:spAutoFit/>
          </a:bodyPr>
          <a:lstStyle/>
          <a:p>
            <a:endParaRPr lang="en-US" dirty="0" smtClean="0"/>
          </a:p>
          <a:p>
            <a:r>
              <a:rPr lang="en-US" dirty="0" smtClean="0"/>
              <a:t> </a:t>
            </a:r>
          </a:p>
          <a:p>
            <a:r>
              <a:rPr lang="en-US" dirty="0" smtClean="0"/>
              <a:t> </a:t>
            </a:r>
          </a:p>
          <a:p>
            <a:r>
              <a:rPr lang="en-US" dirty="0" smtClean="0"/>
              <a:t> </a:t>
            </a:r>
            <a:endParaRPr lang="en-US" dirty="0"/>
          </a:p>
        </p:txBody>
      </p:sp>
      <p:sp>
        <p:nvSpPr>
          <p:cNvPr id="7" name="Rectangle 6"/>
          <p:cNvSpPr/>
          <p:nvPr/>
        </p:nvSpPr>
        <p:spPr>
          <a:xfrm>
            <a:off x="152400" y="1752600"/>
            <a:ext cx="8839200" cy="5078313"/>
          </a:xfrm>
          <a:prstGeom prst="rect">
            <a:avLst/>
          </a:prstGeom>
        </p:spPr>
        <p:txBody>
          <a:bodyPr wrap="square">
            <a:spAutoFit/>
          </a:bodyPr>
          <a:lstStyle/>
          <a:p>
            <a:r>
              <a:rPr lang="en-US" dirty="0" smtClean="0"/>
              <a:t>The A.V.K. </a:t>
            </a:r>
            <a:r>
              <a:rPr lang="en-US" dirty="0" err="1" smtClean="0"/>
              <a:t>UltraStar</a:t>
            </a:r>
            <a:r>
              <a:rPr lang="en-US" dirty="0" smtClean="0"/>
              <a:t> LFM is an in-line pressure relief valve testing device (also commonly referred to as an A.L.D., auxiliary lift device). Its primary function is to verify the set pressure of pressure-relief valves in-line. With the in-line testing of valves, the costly and time-consuming job of valve removal and reinstallation is eliminated. Only those valves failing the test need to be scheduled for repair during system scheduled shutdown. </a:t>
            </a:r>
          </a:p>
          <a:p>
            <a:r>
              <a:rPr lang="en-US" dirty="0" smtClean="0"/>
              <a:t>Using the data acquired through system transducers, the </a:t>
            </a:r>
            <a:r>
              <a:rPr lang="en-US" dirty="0" err="1" smtClean="0"/>
              <a:t>UltraStar</a:t>
            </a:r>
            <a:r>
              <a:rPr lang="en-US" dirty="0" smtClean="0"/>
              <a:t> LFM provides a consistent and accurate valve set pressure. </a:t>
            </a:r>
          </a:p>
          <a:p>
            <a:r>
              <a:rPr lang="en-US" dirty="0" smtClean="0"/>
              <a:t>The </a:t>
            </a:r>
            <a:r>
              <a:rPr lang="en-US" dirty="0" err="1" smtClean="0"/>
              <a:t>UltraStar</a:t>
            </a:r>
            <a:r>
              <a:rPr lang="en-US" dirty="0" smtClean="0"/>
              <a:t> LFM design includes a hydraulic actuator assembly that is mounted to the valve. A custom-designed robotic gripper-arm applies force to the valve spindle to determine set pressure. </a:t>
            </a:r>
          </a:p>
          <a:p>
            <a:r>
              <a:rPr lang="en-US" dirty="0" smtClean="0"/>
              <a:t>In the event of an over-pressure condition, the </a:t>
            </a:r>
            <a:r>
              <a:rPr lang="en-US" dirty="0" err="1" smtClean="0"/>
              <a:t>UltraStar</a:t>
            </a:r>
            <a:r>
              <a:rPr lang="en-US" dirty="0" smtClean="0"/>
              <a:t> LFM does not hamper the normal operation of the valve regardless of the testing phase currently in progress. An additional feature provides for the controlled re-closing of the valve, preventing disk collapse and damage to the valve spindle. </a:t>
            </a:r>
          </a:p>
          <a:p>
            <a:r>
              <a:rPr lang="en-US" dirty="0" smtClean="0"/>
              <a:t>The </a:t>
            </a:r>
            <a:r>
              <a:rPr lang="en-US" dirty="0" err="1" smtClean="0"/>
              <a:t>UltraStar</a:t>
            </a:r>
            <a:r>
              <a:rPr lang="en-US" dirty="0" smtClean="0"/>
              <a:t> LFM tester contains a state-of-the-art computer system, data acquisition hardware, and proprietary software to acquire, process, and store the test data. The test results can then be printed or downloaded to other applications.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p:nvPr/>
        </p:nvSpPr>
        <p:spPr>
          <a:xfrm>
            <a:off x="990600" y="1981201"/>
            <a:ext cx="7086600" cy="5909310"/>
          </a:xfrm>
          <a:prstGeom prst="rect">
            <a:avLst/>
          </a:prstGeom>
        </p:spPr>
        <p:txBody>
          <a:bodyPr wrap="square">
            <a:spAutoFit/>
          </a:bodyPr>
          <a:lstStyle/>
          <a:p>
            <a:r>
              <a:rPr lang="en-US" b="1" dirty="0" smtClean="0"/>
              <a:t>Valve requirements for the AVK are the following: </a:t>
            </a:r>
          </a:p>
          <a:p>
            <a:endParaRPr lang="en-US" dirty="0" smtClean="0"/>
          </a:p>
          <a:p>
            <a:pPr>
              <a:buFont typeface="Arial" pitchFamily="34" charset="0"/>
              <a:buChar char="•"/>
            </a:pPr>
            <a:r>
              <a:rPr lang="en-US" dirty="0" smtClean="0"/>
              <a:t>  50% of set pressure under the valve</a:t>
            </a:r>
          </a:p>
          <a:p>
            <a:pPr>
              <a:buFont typeface="Arial" pitchFamily="34" charset="0"/>
              <a:buChar char="•"/>
            </a:pPr>
            <a:r>
              <a:rPr lang="en-US" dirty="0" smtClean="0"/>
              <a:t>  Valve must be flanged*</a:t>
            </a:r>
          </a:p>
          <a:p>
            <a:pPr>
              <a:buFont typeface="Arial" pitchFamily="34" charset="0"/>
              <a:buChar char="•"/>
            </a:pPr>
            <a:r>
              <a:rPr lang="en-US" dirty="0" smtClean="0"/>
              <a:t>  Must have at least a </a:t>
            </a:r>
            <a:r>
              <a:rPr lang="en-US" dirty="0" smtClean="0"/>
              <a:t>16” </a:t>
            </a:r>
            <a:r>
              <a:rPr lang="en-US" dirty="0" smtClean="0"/>
              <a:t>clearance above the valve for test device*</a:t>
            </a:r>
          </a:p>
          <a:p>
            <a:pPr>
              <a:buFont typeface="Arial" pitchFamily="34" charset="0"/>
              <a:buChar char="•"/>
            </a:pPr>
            <a:r>
              <a:rPr lang="en-US" dirty="0" smtClean="0"/>
              <a:t>  Service must be non-liquid, and non-hazardous vapors (Steam, Air Vapor)</a:t>
            </a:r>
          </a:p>
          <a:p>
            <a:pPr>
              <a:buFont typeface="Arial" pitchFamily="34" charset="0"/>
              <a:buChar char="•"/>
            </a:pPr>
            <a:r>
              <a:rPr lang="en-US" dirty="0" smtClean="0"/>
              <a:t>  No more than 95% of set pressure of valve on process line*</a:t>
            </a:r>
          </a:p>
          <a:p>
            <a:endParaRPr lang="en-US" dirty="0" smtClean="0"/>
          </a:p>
          <a:p>
            <a:r>
              <a:rPr lang="en-US" dirty="0" smtClean="0"/>
              <a:t>The AVK is ideal for testing valves in place which will determine which valves need to be pulled out of service for repair, and which can remain inline through another cycle. The AVK reduces manpower and downtime expenses.</a:t>
            </a:r>
          </a:p>
          <a:p>
            <a:endParaRPr lang="en-US" dirty="0" smtClean="0"/>
          </a:p>
          <a:p>
            <a:r>
              <a:rPr lang="en-US" dirty="0" smtClean="0"/>
              <a:t>* Contact Mec-Tric Service Department for additional information if outside of servicing specifications.</a:t>
            </a:r>
          </a:p>
          <a:p>
            <a:r>
              <a:rPr lang="en-US" dirty="0" smtClean="0"/>
              <a:t> </a:t>
            </a:r>
          </a:p>
          <a:p>
            <a:r>
              <a:rPr lang="en-US" dirty="0" smtClean="0"/>
              <a:t> </a:t>
            </a:r>
          </a:p>
          <a:p>
            <a:r>
              <a:rPr lang="en-US" dirty="0" smtClean="0"/>
              <a:t> </a:t>
            </a:r>
          </a:p>
          <a:p>
            <a:r>
              <a:rPr lang="en-US" dirty="0" smtClean="0"/>
              <a:t> </a:t>
            </a:r>
          </a:p>
          <a:p>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p:nvPr/>
        </p:nvSpPr>
        <p:spPr>
          <a:xfrm>
            <a:off x="990600" y="1981201"/>
            <a:ext cx="1676400" cy="1200329"/>
          </a:xfrm>
          <a:prstGeom prst="rect">
            <a:avLst/>
          </a:prstGeom>
        </p:spPr>
        <p:txBody>
          <a:bodyPr wrap="square">
            <a:spAutoFit/>
          </a:bodyPr>
          <a:lstStyle/>
          <a:p>
            <a:r>
              <a:rPr lang="en-US" dirty="0" smtClean="0"/>
              <a:t> </a:t>
            </a:r>
          </a:p>
          <a:p>
            <a:r>
              <a:rPr lang="en-US" dirty="0" smtClean="0"/>
              <a:t> </a:t>
            </a:r>
          </a:p>
          <a:p>
            <a:r>
              <a:rPr lang="en-US" dirty="0" smtClean="0"/>
              <a:t> </a:t>
            </a:r>
          </a:p>
          <a:p>
            <a:r>
              <a:rPr lang="en-US" dirty="0" smtClean="0"/>
              <a:t> </a:t>
            </a:r>
            <a:endParaRPr lang="en-US" dirty="0"/>
          </a:p>
        </p:txBody>
      </p:sp>
      <p:pic>
        <p:nvPicPr>
          <p:cNvPr id="3074" name="Picture 2" descr="DSC00131"/>
          <p:cNvPicPr>
            <a:picLocks noChangeAspect="1" noChangeArrowheads="1"/>
          </p:cNvPicPr>
          <p:nvPr/>
        </p:nvPicPr>
        <p:blipFill>
          <a:blip r:embed="rId2" cstate="print"/>
          <a:srcRect t="13675" b="5983"/>
          <a:stretch>
            <a:fillRect/>
          </a:stretch>
        </p:blipFill>
        <p:spPr bwMode="auto">
          <a:xfrm>
            <a:off x="1600200" y="2667000"/>
            <a:ext cx="6196519" cy="3733800"/>
          </a:xfrm>
          <a:prstGeom prst="rect">
            <a:avLst/>
          </a:prstGeom>
          <a:noFill/>
          <a:ln w="25400" algn="in">
            <a:solidFill>
              <a:srgbClr val="990033"/>
            </a:solidFill>
            <a:miter lim="800000"/>
            <a:headEnd/>
            <a:tailEnd/>
          </a:ln>
          <a:effectLst/>
        </p:spPr>
      </p:pic>
      <p:sp>
        <p:nvSpPr>
          <p:cNvPr id="7" name="TextBox 6"/>
          <p:cNvSpPr txBox="1"/>
          <p:nvPr/>
        </p:nvSpPr>
        <p:spPr>
          <a:xfrm>
            <a:off x="1295400" y="1828800"/>
            <a:ext cx="6934200" cy="646331"/>
          </a:xfrm>
          <a:prstGeom prst="rect">
            <a:avLst/>
          </a:prstGeom>
          <a:noFill/>
        </p:spPr>
        <p:txBody>
          <a:bodyPr wrap="square" rtlCol="0">
            <a:spAutoFit/>
          </a:bodyPr>
          <a:lstStyle/>
          <a:p>
            <a:r>
              <a:rPr lang="en-US" dirty="0" smtClean="0"/>
              <a:t>AVK device illustrating computer with display (center) and hydraulic hand pump stem lifter (left).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p:nvPr/>
        </p:nvSpPr>
        <p:spPr>
          <a:xfrm>
            <a:off x="990600" y="1981201"/>
            <a:ext cx="7086600" cy="1200329"/>
          </a:xfrm>
          <a:prstGeom prst="rect">
            <a:avLst/>
          </a:prstGeom>
        </p:spPr>
        <p:txBody>
          <a:bodyPr wrap="square">
            <a:spAutoFit/>
          </a:bodyPr>
          <a:lstStyle/>
          <a:p>
            <a:r>
              <a:rPr lang="en-US" dirty="0" smtClean="0"/>
              <a:t> </a:t>
            </a:r>
          </a:p>
          <a:p>
            <a:r>
              <a:rPr lang="en-US" dirty="0" smtClean="0"/>
              <a:t> </a:t>
            </a:r>
          </a:p>
          <a:p>
            <a:r>
              <a:rPr lang="en-US" dirty="0" smtClean="0"/>
              <a:t> </a:t>
            </a:r>
          </a:p>
          <a:p>
            <a:r>
              <a:rPr lang="en-US" dirty="0" smtClean="0"/>
              <a:t> </a:t>
            </a:r>
            <a:endParaRPr lang="en-US" dirty="0"/>
          </a:p>
        </p:txBody>
      </p:sp>
      <p:pic>
        <p:nvPicPr>
          <p:cNvPr id="4098" name="Picture 2" descr="DSC00134"/>
          <p:cNvPicPr>
            <a:picLocks noChangeAspect="1" noChangeArrowheads="1"/>
          </p:cNvPicPr>
          <p:nvPr/>
        </p:nvPicPr>
        <p:blipFill>
          <a:blip r:embed="rId2" cstate="print"/>
          <a:srcRect l="34256" t="16691" r="17740" b="32569"/>
          <a:stretch>
            <a:fillRect/>
          </a:stretch>
        </p:blipFill>
        <p:spPr bwMode="auto">
          <a:xfrm flipH="1">
            <a:off x="2895600" y="3657600"/>
            <a:ext cx="3644294" cy="2890201"/>
          </a:xfrm>
          <a:prstGeom prst="rect">
            <a:avLst/>
          </a:prstGeom>
          <a:noFill/>
          <a:ln w="25400" algn="in">
            <a:solidFill>
              <a:srgbClr val="990033"/>
            </a:solidFill>
            <a:miter lim="800000"/>
            <a:headEnd/>
            <a:tailEnd/>
          </a:ln>
          <a:effectLst/>
        </p:spPr>
      </p:pic>
      <p:sp>
        <p:nvSpPr>
          <p:cNvPr id="8" name="TextBox 7"/>
          <p:cNvSpPr txBox="1"/>
          <p:nvPr/>
        </p:nvSpPr>
        <p:spPr>
          <a:xfrm>
            <a:off x="381000" y="1600200"/>
            <a:ext cx="8534400" cy="2031325"/>
          </a:xfrm>
          <a:prstGeom prst="rect">
            <a:avLst/>
          </a:prstGeom>
          <a:noFill/>
        </p:spPr>
        <p:txBody>
          <a:bodyPr wrap="square" rtlCol="0">
            <a:spAutoFit/>
          </a:bodyPr>
          <a:lstStyle/>
          <a:p>
            <a:r>
              <a:rPr lang="en-US" dirty="0" smtClean="0"/>
              <a:t>Customer data, set </a:t>
            </a:r>
            <a:r>
              <a:rPr lang="en-US" dirty="0" smtClean="0"/>
              <a:t>pressure of valve, valve type, valve size, section code is inputted into AVK before valve lift/test process begins. AVK display indicating stem target force value on right (08 value) and pressure applied to stem left (0 value).  Valve stem has not been lifted in this display screen.  As hydraulic pump is actuated,  value on left will increase as stem lift pressure increases.  The stem lift pressure will eventually overcome the force of the valve spring and the valve disc will open at the set pressure of the valve, provided the valve is operating correctly.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p:nvPr/>
        </p:nvSpPr>
        <p:spPr>
          <a:xfrm>
            <a:off x="990600" y="1981201"/>
            <a:ext cx="7086600" cy="1200329"/>
          </a:xfrm>
          <a:prstGeom prst="rect">
            <a:avLst/>
          </a:prstGeom>
        </p:spPr>
        <p:txBody>
          <a:bodyPr wrap="square">
            <a:spAutoFit/>
          </a:bodyPr>
          <a:lstStyle/>
          <a:p>
            <a:r>
              <a:rPr lang="en-US" dirty="0" smtClean="0"/>
              <a:t> </a:t>
            </a:r>
          </a:p>
          <a:p>
            <a:r>
              <a:rPr lang="en-US" dirty="0" smtClean="0"/>
              <a:t> </a:t>
            </a:r>
          </a:p>
          <a:p>
            <a:r>
              <a:rPr lang="en-US" dirty="0" smtClean="0"/>
              <a:t> </a:t>
            </a:r>
          </a:p>
          <a:p>
            <a:r>
              <a:rPr lang="en-US" dirty="0" smtClean="0"/>
              <a:t> </a:t>
            </a:r>
            <a:endParaRPr lang="en-US" dirty="0"/>
          </a:p>
        </p:txBody>
      </p:sp>
      <p:pic>
        <p:nvPicPr>
          <p:cNvPr id="5122" name="Picture 2" descr="DSC00135"/>
          <p:cNvPicPr>
            <a:picLocks noChangeAspect="1" noChangeArrowheads="1"/>
          </p:cNvPicPr>
          <p:nvPr/>
        </p:nvPicPr>
        <p:blipFill>
          <a:blip r:embed="rId2" cstate="print"/>
          <a:srcRect l="21277" r="21986"/>
          <a:stretch>
            <a:fillRect/>
          </a:stretch>
        </p:blipFill>
        <p:spPr bwMode="auto">
          <a:xfrm>
            <a:off x="2743200" y="2819400"/>
            <a:ext cx="3733800" cy="3733800"/>
          </a:xfrm>
          <a:prstGeom prst="rect">
            <a:avLst/>
          </a:prstGeom>
          <a:noFill/>
          <a:ln w="25400" algn="in">
            <a:solidFill>
              <a:srgbClr val="990033"/>
            </a:solidFill>
            <a:miter lim="800000"/>
            <a:headEnd/>
            <a:tailEnd/>
          </a:ln>
          <a:effectLst/>
        </p:spPr>
      </p:pic>
      <p:sp>
        <p:nvSpPr>
          <p:cNvPr id="8" name="TextBox 7"/>
          <p:cNvSpPr txBox="1"/>
          <p:nvPr/>
        </p:nvSpPr>
        <p:spPr>
          <a:xfrm>
            <a:off x="381000" y="1676400"/>
            <a:ext cx="8305800" cy="923330"/>
          </a:xfrm>
          <a:prstGeom prst="rect">
            <a:avLst/>
          </a:prstGeom>
          <a:noFill/>
        </p:spPr>
        <p:txBody>
          <a:bodyPr wrap="square" rtlCol="0">
            <a:spAutoFit/>
          </a:bodyPr>
          <a:lstStyle/>
          <a:p>
            <a:r>
              <a:rPr lang="en-US" dirty="0" smtClean="0"/>
              <a:t>Pressure sensing device that mounts to valve stem and interfaces with AVK is illustrated  below.  Each valve type has specific software modeled for the manufacturers type and size of the specific valve.</a:t>
            </a:r>
            <a:endParaRPr lang="en-US" dirty="0"/>
          </a:p>
        </p:txBody>
      </p:sp>
      <p:sp>
        <p:nvSpPr>
          <p:cNvPr id="10" name="Line Callout 1 9"/>
          <p:cNvSpPr/>
          <p:nvPr/>
        </p:nvSpPr>
        <p:spPr>
          <a:xfrm>
            <a:off x="6019800" y="4800600"/>
            <a:ext cx="1295400" cy="457200"/>
          </a:xfrm>
          <a:prstGeom prst="borderCallout1">
            <a:avLst>
              <a:gd name="adj1" fmla="val 18750"/>
              <a:gd name="adj2" fmla="val -8333"/>
              <a:gd name="adj3" fmla="val 39484"/>
              <a:gd name="adj4" fmla="val -82031"/>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Valve</a:t>
            </a:r>
            <a:endParaRPr lang="en-US" dirty="0"/>
          </a:p>
        </p:txBody>
      </p:sp>
      <p:sp>
        <p:nvSpPr>
          <p:cNvPr id="11" name="Line Callout 1 10"/>
          <p:cNvSpPr/>
          <p:nvPr/>
        </p:nvSpPr>
        <p:spPr>
          <a:xfrm>
            <a:off x="6400800" y="3048000"/>
            <a:ext cx="1600200" cy="1447800"/>
          </a:xfrm>
          <a:prstGeom prst="borderCallout1">
            <a:avLst>
              <a:gd name="adj1" fmla="val 18750"/>
              <a:gd name="adj2" fmla="val -8333"/>
              <a:gd name="adj3" fmla="val 68557"/>
              <a:gd name="adj4" fmla="val -84752"/>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Load Cell/ Pressure sensing device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p:nvPr/>
        </p:nvSpPr>
        <p:spPr>
          <a:xfrm>
            <a:off x="990600" y="1981201"/>
            <a:ext cx="7086600" cy="1200329"/>
          </a:xfrm>
          <a:prstGeom prst="rect">
            <a:avLst/>
          </a:prstGeom>
        </p:spPr>
        <p:txBody>
          <a:bodyPr wrap="square">
            <a:spAutoFit/>
          </a:bodyPr>
          <a:lstStyle/>
          <a:p>
            <a:r>
              <a:rPr lang="en-US" dirty="0" smtClean="0"/>
              <a:t> </a:t>
            </a:r>
          </a:p>
          <a:p>
            <a:r>
              <a:rPr lang="en-US" dirty="0" smtClean="0"/>
              <a:t> </a:t>
            </a:r>
          </a:p>
          <a:p>
            <a:r>
              <a:rPr lang="en-US" dirty="0" smtClean="0"/>
              <a:t> </a:t>
            </a:r>
          </a:p>
          <a:p>
            <a:r>
              <a:rPr lang="en-US" dirty="0" smtClean="0"/>
              <a:t> </a:t>
            </a:r>
            <a:endParaRPr lang="en-US" dirty="0"/>
          </a:p>
        </p:txBody>
      </p:sp>
      <p:sp>
        <p:nvSpPr>
          <p:cNvPr id="8" name="TextBox 7"/>
          <p:cNvSpPr txBox="1"/>
          <p:nvPr/>
        </p:nvSpPr>
        <p:spPr>
          <a:xfrm>
            <a:off x="381000" y="1676400"/>
            <a:ext cx="8305800" cy="369332"/>
          </a:xfrm>
          <a:prstGeom prst="rect">
            <a:avLst/>
          </a:prstGeom>
          <a:noFill/>
        </p:spPr>
        <p:txBody>
          <a:bodyPr wrap="square" rtlCol="0">
            <a:spAutoFit/>
          </a:bodyPr>
          <a:lstStyle/>
          <a:p>
            <a:r>
              <a:rPr lang="en-US" dirty="0" smtClean="0"/>
              <a:t>Test </a:t>
            </a:r>
            <a:r>
              <a:rPr lang="en-US" dirty="0" smtClean="0"/>
              <a:t>Reports/Graphs  </a:t>
            </a:r>
            <a:r>
              <a:rPr lang="en-US" dirty="0" smtClean="0"/>
              <a:t>for each valve tested are completed as follows:</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457200" y="2209800"/>
            <a:ext cx="3622244" cy="4495800"/>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3886200" y="3048000"/>
            <a:ext cx="5025052" cy="3624263"/>
          </a:xfrm>
          <a:prstGeom prst="rect">
            <a:avLst/>
          </a:prstGeom>
          <a:noFill/>
          <a:ln w="9525">
            <a:noFill/>
            <a:miter lim="800000"/>
            <a:headEnd/>
            <a:tailEnd/>
          </a:ln>
        </p:spPr>
      </p:pic>
      <p:sp>
        <p:nvSpPr>
          <p:cNvPr id="12" name="TextBox 11"/>
          <p:cNvSpPr txBox="1"/>
          <p:nvPr/>
        </p:nvSpPr>
        <p:spPr>
          <a:xfrm>
            <a:off x="5181600" y="2362200"/>
            <a:ext cx="3200400" cy="646331"/>
          </a:xfrm>
          <a:prstGeom prst="rect">
            <a:avLst/>
          </a:prstGeom>
          <a:noFill/>
        </p:spPr>
        <p:txBody>
          <a:bodyPr wrap="square" rtlCol="0">
            <a:spAutoFit/>
          </a:bodyPr>
          <a:lstStyle/>
          <a:p>
            <a:r>
              <a:rPr lang="en-US" dirty="0" smtClean="0"/>
              <a:t>AFT=As </a:t>
            </a:r>
            <a:r>
              <a:rPr lang="en-US" dirty="0" smtClean="0"/>
              <a:t>Found Test</a:t>
            </a:r>
          </a:p>
          <a:p>
            <a:r>
              <a:rPr lang="en-US" dirty="0" smtClean="0"/>
              <a:t>VT1 &amp; </a:t>
            </a:r>
            <a:r>
              <a:rPr lang="en-US" dirty="0" smtClean="0"/>
              <a:t>VT2=Verify </a:t>
            </a:r>
            <a:r>
              <a:rPr lang="en-US" dirty="0" smtClean="0"/>
              <a:t>test 1&amp;2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762000" y="381000"/>
            <a:ext cx="1295400" cy="304800"/>
          </a:xfrm>
          <a:prstGeom prst="rect">
            <a:avLst/>
          </a:prstGeom>
          <a:solidFill>
            <a:srgbClr val="FFFFFF"/>
          </a:solidFill>
          <a:ln w="9525">
            <a:solidFill>
              <a:srgbClr val="FFFFFF"/>
            </a:solidFill>
            <a:miter lim="800000"/>
            <a:headEnd/>
            <a:tailEnd/>
          </a:ln>
        </p:spPr>
        <p:txBody>
          <a:bodyPr wrap="squar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632423"/>
                </a:solidFill>
                <a:latin typeface="Microstyle Extended"/>
              </a:rPr>
              <a:t>MEC-TRIC</a:t>
            </a:r>
          </a:p>
          <a:p>
            <a:pPr algn="ctr" rtl="0">
              <a:defRPr sz="1000"/>
            </a:pPr>
            <a:endParaRPr lang="en-US" sz="1600" b="0" i="0" u="none" strike="noStrike" baseline="0" dirty="0">
              <a:solidFill>
                <a:srgbClr val="632423"/>
              </a:solidFill>
              <a:latin typeface="Microstyle Extended"/>
            </a:endParaRPr>
          </a:p>
        </p:txBody>
      </p:sp>
      <p:sp>
        <p:nvSpPr>
          <p:cNvPr id="6" name="AutoShape 3"/>
          <p:cNvSpPr>
            <a:spLocks noChangeArrowheads="1"/>
          </p:cNvSpPr>
          <p:nvPr/>
        </p:nvSpPr>
        <p:spPr bwMode="auto">
          <a:xfrm>
            <a:off x="533400" y="152400"/>
            <a:ext cx="1682750" cy="762000"/>
          </a:xfrm>
          <a:prstGeom prst="diamond">
            <a:avLst/>
          </a:prstGeom>
          <a:noFill/>
          <a:ln w="38100">
            <a:solidFill>
              <a:srgbClr val="000000"/>
            </a:solidFill>
            <a:miter lim="800000"/>
            <a:headEnd/>
            <a:tailEnd/>
          </a:ln>
        </p:spPr>
      </p:sp>
      <p:sp>
        <p:nvSpPr>
          <p:cNvPr id="2050" name="Text Box 2"/>
          <p:cNvSpPr txBox="1">
            <a:spLocks noChangeArrowheads="1"/>
          </p:cNvSpPr>
          <p:nvPr/>
        </p:nvSpPr>
        <p:spPr bwMode="auto">
          <a:xfrm>
            <a:off x="2590800" y="1143000"/>
            <a:ext cx="4724400" cy="457200"/>
          </a:xfrm>
          <a:prstGeom prst="rect">
            <a:avLst/>
          </a:prstGeom>
          <a:noFill/>
          <a:ln w="254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AVK Valve In Place Test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304800" y="1752600"/>
            <a:ext cx="8458200" cy="369332"/>
          </a:xfrm>
          <a:prstGeom prst="rect">
            <a:avLst/>
          </a:prstGeom>
          <a:noFill/>
        </p:spPr>
        <p:txBody>
          <a:bodyPr wrap="square" rtlCol="0">
            <a:spAutoFit/>
          </a:bodyPr>
          <a:lstStyle/>
          <a:p>
            <a:r>
              <a:rPr lang="en-US" b="1" dirty="0" smtClean="0"/>
              <a:t>National Board Inspection Code  SRV Testing and SRV lift devices – 4.5.1  (2013)</a:t>
            </a:r>
            <a:endParaRPr lang="en-US" b="1" dirty="0"/>
          </a:p>
        </p:txBody>
      </p:sp>
      <p:sp>
        <p:nvSpPr>
          <p:cNvPr id="12" name="TextBox 11"/>
          <p:cNvSpPr txBox="1"/>
          <p:nvPr/>
        </p:nvSpPr>
        <p:spPr>
          <a:xfrm>
            <a:off x="609600" y="2362200"/>
            <a:ext cx="7543800" cy="2862322"/>
          </a:xfrm>
          <a:prstGeom prst="rect">
            <a:avLst/>
          </a:prstGeom>
          <a:noFill/>
        </p:spPr>
        <p:txBody>
          <a:bodyPr wrap="square" rtlCol="0">
            <a:spAutoFit/>
          </a:bodyPr>
          <a:lstStyle/>
          <a:p>
            <a:pPr>
              <a:buFont typeface="Arial" pitchFamily="34" charset="0"/>
              <a:buChar char="•"/>
            </a:pPr>
            <a:r>
              <a:rPr lang="en-US" b="1" dirty="0" smtClean="0"/>
              <a:t>  4.5.1 TEST MEDIUM AND TESTING EQUIPMENT</a:t>
            </a:r>
          </a:p>
          <a:p>
            <a:r>
              <a:rPr lang="en-US" dirty="0" smtClean="0"/>
              <a:t>Each valve shall be tested to demonstrate the following:</a:t>
            </a:r>
          </a:p>
          <a:p>
            <a:pPr marL="342900" indent="-342900">
              <a:buFont typeface="+mj-lt"/>
              <a:buAutoNum type="arabicPeriod"/>
            </a:pPr>
            <a:r>
              <a:rPr lang="en-US" dirty="0" smtClean="0"/>
              <a:t> Set pressure (as defined by the valve manufacturer and as listed in NB- 1B, </a:t>
            </a:r>
            <a:r>
              <a:rPr lang="en-US" i="1" dirty="0" smtClean="0"/>
              <a:t>Pressure Relief Device Certifications);</a:t>
            </a:r>
          </a:p>
          <a:p>
            <a:pPr marL="342900" indent="-342900">
              <a:buFont typeface="+mj-lt"/>
              <a:buAutoNum type="arabicPeriod"/>
            </a:pPr>
            <a:r>
              <a:rPr lang="en-US" dirty="0" smtClean="0"/>
              <a:t> Response to </a:t>
            </a:r>
            <a:r>
              <a:rPr lang="en-US" dirty="0" err="1" smtClean="0"/>
              <a:t>blowdown</a:t>
            </a:r>
            <a:r>
              <a:rPr lang="en-US" dirty="0" smtClean="0"/>
              <a:t>, when required by the original code of construction;</a:t>
            </a:r>
          </a:p>
          <a:p>
            <a:pPr marL="342900" indent="-342900">
              <a:buFont typeface="+mj-lt"/>
              <a:buAutoNum type="arabicPeriod"/>
            </a:pPr>
            <a:r>
              <a:rPr lang="en-US" dirty="0" smtClean="0"/>
              <a:t>Seat </a:t>
            </a:r>
            <a:r>
              <a:rPr lang="en-US" dirty="0" err="1" smtClean="0"/>
              <a:t>tiqhtness</a:t>
            </a:r>
            <a:r>
              <a:rPr lang="en-US" dirty="0" smtClean="0"/>
              <a:t>; and</a:t>
            </a:r>
          </a:p>
          <a:p>
            <a:pPr marL="342900" indent="-342900">
              <a:buFont typeface="+mj-lt"/>
              <a:buAutoNum type="arabicPeriod"/>
            </a:pPr>
            <a:r>
              <a:rPr lang="en-US" dirty="0" smtClean="0"/>
              <a:t>For valves designed to discharge to a closed system, the lightness of the secondary pressure zone shall be tested as required by the original code of construction.</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1330</Words>
  <Application>Microsoft Office PowerPoint</Application>
  <PresentationFormat>On-screen Show (4:3)</PresentationFormat>
  <Paragraphs>126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Mec-Tric Control Company  In Field Valve Testing on SRV’s with on process line AVK pressure device.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dc:creator>
  <cp:lastModifiedBy>Chris Bucki</cp:lastModifiedBy>
  <cp:revision>57</cp:revision>
  <dcterms:created xsi:type="dcterms:W3CDTF">2014-02-12T19:16:41Z</dcterms:created>
  <dcterms:modified xsi:type="dcterms:W3CDTF">2016-02-04T14:19:36Z</dcterms:modified>
</cp:coreProperties>
</file>